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62" r:id="rId4"/>
    <p:sldId id="257" r:id="rId5"/>
    <p:sldId id="259" r:id="rId6"/>
    <p:sldId id="284" r:id="rId7"/>
    <p:sldId id="285" r:id="rId8"/>
    <p:sldId id="325" r:id="rId9"/>
    <p:sldId id="308" r:id="rId10"/>
    <p:sldId id="309" r:id="rId11"/>
    <p:sldId id="263" r:id="rId12"/>
    <p:sldId id="271" r:id="rId13"/>
    <p:sldId id="272" r:id="rId14"/>
    <p:sldId id="310" r:id="rId15"/>
    <p:sldId id="311" r:id="rId16"/>
    <p:sldId id="312" r:id="rId17"/>
    <p:sldId id="283" r:id="rId18"/>
    <p:sldId id="321" r:id="rId19"/>
    <p:sldId id="313" r:id="rId20"/>
    <p:sldId id="339" r:id="rId21"/>
    <p:sldId id="264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4.jpeg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png"/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3290" y="658495"/>
            <a:ext cx="7804785" cy="16205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ĐẠI HỌC QUỐC GIA THÀNH PHỐ HỒ CHÍ MINH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TRƯỜNG ĐẠI HỌC BÁCH KHOA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KHOA ĐIỆN – ĐIỆN TỬ </a:t>
            </a:r>
            <a:b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3335" b="1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BỘ MÔN VIỄN THÔNG</a:t>
            </a:r>
            <a:endParaRPr lang="en-US" sz="3335" b="1" dirty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525" y="3181350"/>
            <a:ext cx="9340215" cy="1833880"/>
          </a:xfrm>
        </p:spPr>
        <p:txBody>
          <a:bodyPr/>
          <a:lstStyle/>
          <a:p>
            <a:r>
              <a:rPr lang="en-US" sz="3000" b="1">
                <a:solidFill>
                  <a:schemeClr val="accent5">
                    <a:lumMod val="75000"/>
                  </a:schemeClr>
                </a:solidFill>
              </a:rPr>
              <a:t>HỆ THỐNG TỰ ĐỘNG CHUẨN ĐOÁN BỆNH DA LIỄU VÀ ĐẶT LỊCH KHÁM BỆNH</a:t>
            </a:r>
            <a:endParaRPr lang="en-US" sz="3000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89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183813" y="416560"/>
            <a:ext cx="1536065" cy="15633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94468" y="2376805"/>
            <a:ext cx="455549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vi-VN" alt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ĐỒ ÁN TỐT NGHIỆP</a:t>
            </a:r>
            <a:r>
              <a:rPr 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</a:t>
            </a:r>
            <a:endParaRPr lang="en-US" sz="35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5863590" y="4465955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GVHD : ThS. NGUYỄN KHÁNH LỢI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SVTH : NGUYỄN THỊ GIA GIA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MSSV :  1913182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863590" y="59175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r"/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TP. Hồ Chí Minh, ngày  12 tháng 12  năm 2023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37782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13535" y="1028700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44905" y="1165225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445895" y="5142865"/>
            <a:ext cx="310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5">
                    <a:lumMod val="75000"/>
                  </a:schemeClr>
                </a:solidFill>
                <a:sym typeface="+mn-ea"/>
              </a:rPr>
              <a:t>Trọng số 5 epoch cuối cùng</a:t>
            </a:r>
            <a:endParaRPr lang="en-US" sz="20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34" name="Picture 34" descr="confusion_matrix"/>
          <p:cNvPicPr>
            <a:picLocks noChangeAspect="1"/>
          </p:cNvPicPr>
          <p:nvPr/>
        </p:nvPicPr>
        <p:blipFill>
          <a:blip r:embed="rId2"/>
          <a:srcRect l="7200" r="8636"/>
          <a:stretch>
            <a:fillRect/>
          </a:stretch>
        </p:blipFill>
        <p:spPr>
          <a:xfrm>
            <a:off x="5109210" y="2667635"/>
            <a:ext cx="6122670" cy="3575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" name="Table 1"/>
          <p:cNvGraphicFramePr/>
          <p:nvPr/>
        </p:nvGraphicFramePr>
        <p:xfrm>
          <a:off x="1144905" y="2667635"/>
          <a:ext cx="3842385" cy="2091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70"/>
                <a:gridCol w="785495"/>
                <a:gridCol w="775970"/>
                <a:gridCol w="1682750"/>
              </a:tblGrid>
              <a:tr h="644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epoch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metrics/precision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metrics/recall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metrics/mAP_0.5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5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0.83831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0.71452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0.75994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2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0.76771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0.66498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0.69015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0.73559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0.64672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0.65562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8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0.72214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0.70758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0.71155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0.72593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0.7131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0.72158</a:t>
                      </a:r>
                      <a:endParaRPr lang="en-US" sz="1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1613535" y="1640840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bệnh da liễu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6" name="Picture 36" descr="P_curve"/>
          <p:cNvPicPr>
            <a:picLocks noChangeAspect="1"/>
          </p:cNvPicPr>
          <p:nvPr/>
        </p:nvPicPr>
        <p:blipFill>
          <a:blip r:embed="rId2"/>
          <a:srcRect r="2395"/>
          <a:stretch>
            <a:fillRect/>
          </a:stretch>
        </p:blipFill>
        <p:spPr>
          <a:xfrm>
            <a:off x="1260475" y="1878330"/>
            <a:ext cx="4727575" cy="2339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7" name="Picture 37" descr="R_curve"/>
          <p:cNvPicPr>
            <a:picLocks noChangeAspect="1"/>
          </p:cNvPicPr>
          <p:nvPr/>
        </p:nvPicPr>
        <p:blipFill>
          <a:blip r:embed="rId3"/>
          <a:srcRect l="166" t="2790" r="2230" b="-1712"/>
          <a:stretch>
            <a:fillRect/>
          </a:stretch>
        </p:blipFill>
        <p:spPr>
          <a:xfrm>
            <a:off x="6383020" y="1878965"/>
            <a:ext cx="4576445" cy="2338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8" name="Picture 38" descr="F1_curve"/>
          <p:cNvPicPr>
            <a:picLocks noChangeAspect="1"/>
          </p:cNvPicPr>
          <p:nvPr/>
        </p:nvPicPr>
        <p:blipFill>
          <a:blip r:embed="rId4"/>
          <a:srcRect r="2395"/>
          <a:stretch>
            <a:fillRect/>
          </a:stretch>
        </p:blipFill>
        <p:spPr>
          <a:xfrm>
            <a:off x="1261110" y="4320540"/>
            <a:ext cx="4726940" cy="219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9" name="Picture 39" descr="PR_curve"/>
          <p:cNvPicPr>
            <a:picLocks noChangeAspect="1"/>
          </p:cNvPicPr>
          <p:nvPr/>
        </p:nvPicPr>
        <p:blipFill>
          <a:blip r:embed="rId5"/>
          <a:srcRect r="2561"/>
          <a:stretch>
            <a:fillRect/>
          </a:stretch>
        </p:blipFill>
        <p:spPr>
          <a:xfrm>
            <a:off x="6383020" y="4319905"/>
            <a:ext cx="4576445" cy="2198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1483995" y="1301115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bệnh da liễu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51940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99715" y="6117590"/>
            <a:ext cx="67989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sz="2000" b="0" i="1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Kết quả phát hiện và phân loại da liễu trên dữ liệu dạng ảnh</a:t>
            </a:r>
            <a:endParaRPr lang="en-US" sz="2000" b="0" i="1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ea typeface="SimSun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83995" y="1363345"/>
            <a:ext cx="64173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bệnh da liễu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27275" y="1955800"/>
            <a:ext cx="7959725" cy="4162425"/>
            <a:chOff x="3083" y="3515"/>
            <a:chExt cx="10790" cy="5100"/>
          </a:xfrm>
        </p:grpSpPr>
        <p:pic>
          <p:nvPicPr>
            <p:cNvPr id="79" name="Picture 31"/>
            <p:cNvPicPr>
              <a:picLocks noChangeAspect="1"/>
            </p:cNvPicPr>
            <p:nvPr/>
          </p:nvPicPr>
          <p:blipFill>
            <a:blip r:embed="rId2"/>
            <a:srcRect l="49596"/>
            <a:stretch>
              <a:fillRect/>
            </a:stretch>
          </p:blipFill>
          <p:spPr>
            <a:xfrm>
              <a:off x="3083" y="3515"/>
              <a:ext cx="5690" cy="5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 descr="val_batch1_label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3" y="3515"/>
              <a:ext cx="5100" cy="5100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51940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613535" y="1028700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18235" y="1165860"/>
            <a:ext cx="995553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5885" y="5068570"/>
            <a:ext cx="310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5">
                    <a:lumMod val="75000"/>
                  </a:schemeClr>
                </a:solidFill>
                <a:sym typeface="+mn-ea"/>
              </a:rPr>
              <a:t>Trọng số 5 epoch cuối cùng</a:t>
            </a:r>
            <a:endParaRPr lang="en-US" sz="20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3535" y="37782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947420" y="2327910"/>
          <a:ext cx="3923665" cy="2209800"/>
        </p:xfrm>
        <a:graphic>
          <a:graphicData uri="http://schemas.openxmlformats.org/drawingml/2006/table">
            <a:tbl>
              <a:tblPr/>
              <a:tblGrid>
                <a:gridCol w="735330"/>
                <a:gridCol w="1123315"/>
                <a:gridCol w="1049020"/>
                <a:gridCol w="1016000"/>
              </a:tblGrid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epoch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metrics/precision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metrics/recall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metrics/mAP_0.5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0.99664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0.9975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0.99345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0.99626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0.99595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0.99318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0.99589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0.99035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0.99286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0.99606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0.99725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0.99367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0.99686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0.9975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0.99402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8" name="Picture 3"/>
          <p:cNvPicPr>
            <a:picLocks noChangeAspect="1"/>
          </p:cNvPicPr>
          <p:nvPr/>
        </p:nvPicPr>
        <p:blipFill>
          <a:blip r:embed="rId2"/>
          <a:srcRect l="3238" r="5036"/>
          <a:stretch>
            <a:fillRect/>
          </a:stretch>
        </p:blipFill>
        <p:spPr>
          <a:xfrm>
            <a:off x="4996815" y="2327910"/>
            <a:ext cx="6356985" cy="391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365885" y="1641475"/>
            <a:ext cx="1024763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5.1.2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phát hiện vùng cần trích xuất thông tin bảo hiểm y tế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51940" y="57023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18235" y="1276350"/>
            <a:ext cx="105987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5.1.2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vùng cần trích xuất thông tin bảo hiểm y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tế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18235" y="1829435"/>
            <a:ext cx="10211435" cy="4620895"/>
            <a:chOff x="1761" y="2881"/>
            <a:chExt cx="16081" cy="7277"/>
          </a:xfrm>
        </p:grpSpPr>
        <p:pic>
          <p:nvPicPr>
            <p:cNvPr id="79" name="Picture 79" descr="P_curv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" y="2959"/>
              <a:ext cx="7920" cy="3357"/>
            </a:xfrm>
            <a:prstGeom prst="rect">
              <a:avLst/>
            </a:prstGeom>
          </p:spPr>
        </p:pic>
        <p:pic>
          <p:nvPicPr>
            <p:cNvPr id="161" name="Picture 9"/>
            <p:cNvPicPr>
              <a:picLocks noChangeAspect="1"/>
            </p:cNvPicPr>
            <p:nvPr/>
          </p:nvPicPr>
          <p:blipFill>
            <a:blip r:embed="rId3"/>
            <a:srcRect l="1399" t="1592" r="1290" b="2027"/>
            <a:stretch>
              <a:fillRect/>
            </a:stretch>
          </p:blipFill>
          <p:spPr>
            <a:xfrm>
              <a:off x="9681" y="2881"/>
              <a:ext cx="7759" cy="3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Picture 12"/>
            <p:cNvPicPr>
              <a:picLocks noChangeAspect="1"/>
            </p:cNvPicPr>
            <p:nvPr/>
          </p:nvPicPr>
          <p:blipFill>
            <a:blip r:embed="rId4"/>
            <a:srcRect l="249" t="1083" r="1724" b="2780"/>
            <a:stretch>
              <a:fillRect/>
            </a:stretch>
          </p:blipFill>
          <p:spPr>
            <a:xfrm>
              <a:off x="2151" y="6480"/>
              <a:ext cx="7531" cy="3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Picture 10"/>
            <p:cNvPicPr>
              <a:picLocks noChangeAspect="1"/>
            </p:cNvPicPr>
            <p:nvPr/>
          </p:nvPicPr>
          <p:blipFill>
            <a:blip r:embed="rId5"/>
            <a:srcRect l="1550" t="2040" r="2211" b="1697"/>
            <a:stretch>
              <a:fillRect/>
            </a:stretch>
          </p:blipFill>
          <p:spPr>
            <a:xfrm>
              <a:off x="9682" y="6482"/>
              <a:ext cx="8160" cy="36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99715" y="6117590"/>
            <a:ext cx="67989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sz="2000" b="0" i="1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Kết quả phát hiện và phân loại da liễu trên dữ liệu dạng ảnh</a:t>
            </a:r>
            <a:endParaRPr lang="en-US" sz="2000" b="0" i="1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ea typeface="SimSun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51940" y="53213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18235" y="1363345"/>
            <a:ext cx="1048512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5.1.2 Đánh giá mô hình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phát hiện vùng cần trích xuất thông tin bảo hiểm y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tế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9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0" y="1960245"/>
            <a:ext cx="8961120" cy="403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7512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5.3 </a:t>
            </a:r>
            <a:r>
              <a:rPr lang="vi-VN" alt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Trích xuất thông tin từ ảnh bảo hiểm y tế</a:t>
            </a:r>
            <a:endParaRPr lang="vi-VN" altLang="en-US" sz="24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551940" y="1790700"/>
            <a:ext cx="73990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vi-VN" altLang="en-US" sz="22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- Dùng thư viện VietOCR.</a:t>
            </a:r>
            <a:endParaRPr lang="vi-VN" altLang="en-US" sz="22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- </a:t>
            </a:r>
            <a:r>
              <a:rPr lang="vi-VN" altLang="en-US" sz="22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Tiền xử lí ảnh đầu vào.</a:t>
            </a:r>
            <a:r>
              <a:rPr lang="vi-VN" altLang="en-US" sz="220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vi-VN" altLang="en-US" sz="22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83750" y="5992697"/>
            <a:ext cx="10270209" cy="398593"/>
            <a:chOff x="1133" y="8725"/>
            <a:chExt cx="17909" cy="626"/>
          </a:xfrm>
        </p:grpSpPr>
        <p:sp>
          <p:nvSpPr>
            <p:cNvPr id="21" name="Text Box 20"/>
            <p:cNvSpPr txBox="1"/>
            <p:nvPr/>
          </p:nvSpPr>
          <p:spPr>
            <a:xfrm>
              <a:off x="1133" y="8725"/>
              <a:ext cx="8707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Dữ liệu đầu vào thực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tế</a:t>
              </a:r>
              <a:endParaRPr lang="vi-VN" altLang="en-US" sz="2000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0335" y="8725"/>
              <a:ext cx="8707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Đầu vào mong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muốn</a:t>
              </a:r>
              <a:endParaRPr lang="vi-VN" altLang="en-US" sz="2000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90345" y="2966085"/>
            <a:ext cx="9568815" cy="2907030"/>
            <a:chOff x="2151" y="4688"/>
            <a:chExt cx="15511" cy="4806"/>
          </a:xfrm>
        </p:grpSpPr>
        <p:pic>
          <p:nvPicPr>
            <p:cNvPr id="49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1" y="4830"/>
              <a:ext cx="8351" cy="4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Picture 51" descr="z4939803421680_b410c8b3e190feece725e3488ffdc830"/>
            <p:cNvPicPr>
              <a:picLocks noChangeAspect="1"/>
            </p:cNvPicPr>
            <p:nvPr/>
          </p:nvPicPr>
          <p:blipFill>
            <a:blip r:embed="rId3"/>
            <a:srcRect l="12792" t="45788" r="11854" b="32072"/>
            <a:stretch>
              <a:fillRect/>
            </a:stretch>
          </p:blipFill>
          <p:spPr>
            <a:xfrm>
              <a:off x="10300" y="4688"/>
              <a:ext cx="7362" cy="4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7512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5.3 </a:t>
            </a:r>
            <a:r>
              <a:rPr lang="vi-VN" alt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Trích xuất thông tin từ ảnh bảo hiểm y tế</a:t>
            </a:r>
            <a:endParaRPr lang="vi-VN" altLang="en-US" sz="2400">
              <a:solidFill>
                <a:schemeClr val="accent1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18948" y="5992697"/>
            <a:ext cx="10335011" cy="475001"/>
            <a:chOff x="1020" y="8725"/>
            <a:chExt cx="18022" cy="746"/>
          </a:xfrm>
        </p:grpSpPr>
        <p:sp>
          <p:nvSpPr>
            <p:cNvPr id="21" name="Text Box 20"/>
            <p:cNvSpPr txBox="1"/>
            <p:nvPr/>
          </p:nvSpPr>
          <p:spPr>
            <a:xfrm>
              <a:off x="1020" y="8845"/>
              <a:ext cx="9594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vi-VN" sz="2000" i="1">
                  <a:solidFill>
                    <a:schemeClr val="accent1">
                      <a:lumMod val="50000"/>
                    </a:schemeClr>
                  </a:solidFill>
                </a:rPr>
                <a:t>K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ết quả sau khi phát hiện vùng cần trích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xuất</a:t>
              </a:r>
              <a:endParaRPr lang="vi-VN" altLang="en-US" sz="2000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0335" y="8725"/>
              <a:ext cx="8707" cy="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Đầu vào mong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muốn</a:t>
              </a:r>
              <a:endParaRPr lang="vi-VN" altLang="en-US" sz="2000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36600" y="1862455"/>
            <a:ext cx="10424795" cy="3975100"/>
            <a:chOff x="1160" y="2933"/>
            <a:chExt cx="16417" cy="6260"/>
          </a:xfrm>
        </p:grpSpPr>
        <p:pic>
          <p:nvPicPr>
            <p:cNvPr id="52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0" y="2933"/>
              <a:ext cx="9848" cy="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Picture 7"/>
            <p:cNvPicPr>
              <a:picLocks noChangeAspect="1"/>
            </p:cNvPicPr>
            <p:nvPr/>
          </p:nvPicPr>
          <p:blipFill>
            <a:blip r:embed="rId3"/>
            <a:srcRect l="31440" t="3848" r="25374" b="13523"/>
            <a:stretch>
              <a:fillRect/>
            </a:stretch>
          </p:blipFill>
          <p:spPr>
            <a:xfrm>
              <a:off x="11149" y="5727"/>
              <a:ext cx="5705" cy="3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rcRect l="2382" t="8376" r="3173" b="5299"/>
            <a:stretch>
              <a:fillRect/>
            </a:stretch>
          </p:blipFill>
          <p:spPr>
            <a:xfrm>
              <a:off x="11149" y="2935"/>
              <a:ext cx="6428" cy="29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5.3 Trực quan hóa kết quả với website</a:t>
            </a:r>
            <a:endParaRPr lang="en-US" sz="25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17980" y="2033270"/>
            <a:ext cx="8956040" cy="4582160"/>
            <a:chOff x="2548" y="3319"/>
            <a:chExt cx="14104" cy="72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8" y="3319"/>
              <a:ext cx="14105" cy="6460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5325" y="9907"/>
              <a:ext cx="786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Giao diện </a:t>
              </a:r>
              <a:r>
                <a:rPr lang="vi-VN" altLang="en-US" sz="2000" i="1">
                  <a:solidFill>
                    <a:schemeClr val="accent1">
                      <a:lumMod val="50000"/>
                    </a:schemeClr>
                  </a:solidFill>
                </a:rPr>
                <a:t>website</a:t>
              </a:r>
              <a:endParaRPr lang="vi-VN" altLang="en-US" sz="2000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885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5.3 Trực quan hóa kết quả với website</a:t>
            </a:r>
            <a:endParaRPr lang="en-US" sz="25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1940" y="600075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5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Kết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quả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thực </a:t>
            </a:r>
            <a:r>
              <a:rPr lang="vi-VN" alt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hiện</a:t>
            </a:r>
            <a:endParaRPr lang="vi-VN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pic>
        <p:nvPicPr>
          <p:cNvPr id="153" name="Picture 3"/>
          <p:cNvPicPr>
            <a:picLocks noChangeAspect="1"/>
          </p:cNvPicPr>
          <p:nvPr/>
        </p:nvPicPr>
        <p:blipFill>
          <a:blip r:embed="rId2"/>
          <a:srcRect l="1572" r="1799" b="6056"/>
          <a:stretch>
            <a:fillRect/>
          </a:stretch>
        </p:blipFill>
        <p:spPr>
          <a:xfrm>
            <a:off x="822325" y="2390775"/>
            <a:ext cx="4855845" cy="25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70" y="2461895"/>
            <a:ext cx="5218430" cy="28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443865" y="5629275"/>
            <a:ext cx="5476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 Mail x</a:t>
            </a:r>
            <a:r>
              <a:rPr lang="vi-VN" alt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ác nhận khi đăng khí thành </a:t>
            </a:r>
            <a:r>
              <a:rPr lang="vi-VN" alt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công</a:t>
            </a:r>
            <a:endParaRPr lang="vi-VN" altLang="en-US" sz="2000" i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77560" y="5626100"/>
            <a:ext cx="5476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 </a:t>
            </a:r>
            <a:r>
              <a:rPr lang="vi-VN" alt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Kết quả trên dữ liệu ảnh da </a:t>
            </a:r>
            <a:r>
              <a:rPr lang="vi-VN" altLang="en-US" sz="2000" i="1">
                <a:solidFill>
                  <a:schemeClr val="accent1">
                    <a:lumMod val="50000"/>
                  </a:schemeClr>
                </a:solidFill>
                <a:sym typeface="+mn-ea"/>
              </a:rPr>
              <a:t>liễu</a:t>
            </a:r>
            <a:endParaRPr lang="vi-VN" altLang="en-US" sz="2000" i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ctr"/>
            <a:r>
              <a:rPr lang="en-US" altLang="en-US" b="1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en-US" altLang="en-US" dirty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797685" y="1624330"/>
            <a:ext cx="9220200" cy="41446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Giới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thiệu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tổng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quan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Cơ sở lý </a:t>
            </a: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thuyết</a:t>
            </a:r>
            <a:endParaRPr kumimoji="0" lang="vi-VN" altLang="en-US" b="0" i="0" u="none" strike="noStrike" kern="1200" cap="none" spc="0" normalizeH="0" baseline="0" noProof="0" dirty="0" err="1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Xây dựng tập dữ liệu</a:t>
            </a:r>
            <a:endParaRPr kumimoji="0" lang="vi-VN" altLang="en-US" b="0" i="0" u="none" strike="noStrike" kern="1200" cap="none" spc="0" normalizeH="0" baseline="0" noProof="0" dirty="0" err="1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dựng </a:t>
            </a:r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mô hình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kumimoji="0" lang="en-US" b="0" i="0" u="none" strike="noStrike" kern="1200" cap="none" spc="0" normalizeH="0" baseline="0" noProof="0" dirty="0" err="1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quả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thực </a:t>
            </a:r>
            <a:r>
              <a:rPr kumimoji="0" lang="vi-VN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hiện </a:t>
            </a:r>
            <a:endParaRPr kumimoji="0" lang="vi-VN" altLang="en-US" b="0" i="0" u="none" strike="noStrike" kern="1200" cap="none" spc="0" normalizeH="0" baseline="0" noProof="0" dirty="0" err="1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luận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và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hướng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phát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triển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770509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dirty="0">
                <a:solidFill>
                  <a:schemeClr val="accent5">
                    <a:lumMod val="75000"/>
                  </a:schemeClr>
                </a:solidFill>
              </a:rPr>
              <a:t>6</a:t>
            </a: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Kết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luận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và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hướng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phát</a:t>
            </a:r>
            <a:r>
              <a:rPr lang="en-US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triển</a:t>
            </a:r>
            <a:endParaRPr lang="en-US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170940" y="140208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6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.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1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Kết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luận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1551940" y="1877695"/>
            <a:ext cx="9674860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Ưu điểm: tự thu thập dữ liệu, các thông số mô hình huấn luyện khá tốt, đạt được nhiệm vụ đồ án đề 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ra.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Nhược điểm: dữ liệu còn hạn chế, các 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bou</a:t>
            </a:r>
            <a:r>
              <a:rPr lang="en-US" altLang="vi-VN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ding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 box chưa thật sự tối 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ưu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70940" y="3530600"/>
            <a:ext cx="62058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6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.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2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Hướng phát </a:t>
            </a:r>
            <a:r>
              <a:rPr lang="vi-VN" altLang="en-US" sz="2500">
                <a:solidFill>
                  <a:schemeClr val="accent1">
                    <a:lumMod val="75000"/>
                  </a:schemeClr>
                </a:solidFill>
                <a:sym typeface="+mn-ea"/>
              </a:rPr>
              <a:t>triển</a:t>
            </a:r>
            <a:endParaRPr lang="vi-VN" altLang="en-US" sz="25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551940" y="4279265"/>
            <a:ext cx="9674860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Thu thập thêm tập dữ liệu để mở rộng mô 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hình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Phát triển  chatbox, bổ sung chức năng thay đổi lịch để thân thiện hơn vơí người 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dùng.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7370" y="2677795"/>
            <a:ext cx="9068435" cy="1788160"/>
          </a:xfrm>
        </p:spPr>
        <p:txBody>
          <a:bodyPr/>
          <a:lstStyle/>
          <a:p>
            <a:r>
              <a:rPr lang="en-US" sz="3000" b="1">
                <a:solidFill>
                  <a:schemeClr val="accent5">
                    <a:lumMod val="75000"/>
                  </a:schemeClr>
                </a:solidFill>
              </a:rPr>
              <a:t>CẢM ƠN QUÝ THẦY CÔ ĐÃ LẮNG NGHE! </a:t>
            </a:r>
            <a:endParaRPr lang="en-US" sz="3000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89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80988" y="289560"/>
            <a:ext cx="1536065" cy="156337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5863590" y="4465955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GVHD : ThS. NGUYỄN KHÁNH LỢI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SVTH : NGUYỄN THỊ GIA GIA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MSSV :  1913182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863590" y="59175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r"/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TP. Hồ Chí Minh, ngày   tháng </a:t>
            </a:r>
            <a:r>
              <a:rPr lang="vi-VN" alt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12</a:t>
            </a:r>
            <a:r>
              <a:rPr lang="en-US" sz="2000" b="0"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rPr>
              <a:t>  năm 2023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3923983" y="596265"/>
            <a:ext cx="455549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vi-VN" alt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ĐỒ ÁN TỐT NGHIỆP</a:t>
            </a:r>
            <a:r>
              <a:rPr lang="en-US" sz="35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</a:t>
            </a:r>
            <a:endParaRPr lang="en-US" sz="3500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sz="half" idx="1"/>
          </p:nvPr>
        </p:nvPicPr>
        <p:blipFill>
          <a:blip r:embed="rId1" cstate="print"/>
          <a:stretch>
            <a:fillRect/>
          </a:stretch>
        </p:blipFill>
        <p:spPr>
          <a:xfrm>
            <a:off x="449580" y="278130"/>
            <a:ext cx="951230" cy="968375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096770" y="151765"/>
            <a:ext cx="9257030" cy="1325880"/>
          </a:xfrm>
        </p:spPr>
        <p:txBody>
          <a:bodyPr vert="horz" wrap="square" lIns="91440" tIns="45720" rIns="91440" bIns="45720" anchor="ctr" anchorCtr="0">
            <a:normAutofit/>
          </a:bodyPr>
          <a:p>
            <a:pPr algn="l"/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1. Giới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thiệu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tổng</a:t>
            </a:r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 </a:t>
            </a:r>
            <a:r>
              <a:rPr lang="en-US" sz="400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quan</a:t>
            </a:r>
            <a:endParaRPr lang="en-US" altLang="en-US" sz="4000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lt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551940" y="1477645"/>
            <a:ext cx="5582285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Lưu đồ mô tả chức năng chính của hệ thống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969010" y="2204720"/>
            <a:ext cx="10471150" cy="2448560"/>
            <a:chOff x="1190" y="2367"/>
            <a:chExt cx="16490" cy="3856"/>
          </a:xfrm>
        </p:grpSpPr>
        <p:sp>
          <p:nvSpPr>
            <p:cNvPr id="15" name="Rectangles 14"/>
            <p:cNvSpPr/>
            <p:nvPr/>
          </p:nvSpPr>
          <p:spPr>
            <a:xfrm>
              <a:off x="1190" y="3928"/>
              <a:ext cx="3470" cy="7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en-US"/>
                <a:t>Đặt lịch khám </a:t>
              </a:r>
              <a:r>
                <a:rPr lang="vi-VN" altLang="en-US"/>
                <a:t>bệnh</a:t>
              </a:r>
              <a:endParaRPr lang="vi-VN" alt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13666" y="3843"/>
              <a:ext cx="4014" cy="1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en-US"/>
                <a:t>Trả xác nhận về mail user đã cung </a:t>
              </a:r>
              <a:r>
                <a:rPr lang="vi-VN" altLang="en-US"/>
                <a:t>cấp</a:t>
              </a:r>
              <a:endParaRPr lang="vi-VN" alt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318" y="2367"/>
              <a:ext cx="7760" cy="3856"/>
              <a:chOff x="5119" y="2450"/>
              <a:chExt cx="7760" cy="385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318" y="2904"/>
                <a:ext cx="7292" cy="3027"/>
                <a:chOff x="5537" y="2168"/>
                <a:chExt cx="7292" cy="3027"/>
              </a:xfrm>
              <a:solidFill>
                <a:schemeClr val="accent1">
                  <a:lumMod val="75000"/>
                </a:schemeClr>
              </a:solidFill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5537" y="3315"/>
                  <a:ext cx="7292" cy="1880"/>
                  <a:chOff x="2182" y="2833"/>
                  <a:chExt cx="7292" cy="1880"/>
                </a:xfrm>
                <a:grpFill/>
              </p:grpSpPr>
              <p:sp>
                <p:nvSpPr>
                  <p:cNvPr id="7" name="Rectangles 6"/>
                  <p:cNvSpPr/>
                  <p:nvPr/>
                </p:nvSpPr>
                <p:spPr>
                  <a:xfrm>
                    <a:off x="2182" y="2833"/>
                    <a:ext cx="7292" cy="733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vi-VN" altLang="en-US"/>
                      <a:t>Chuẩn đoán bệnh da liễu từ </a:t>
                    </a:r>
                    <a:r>
                      <a:rPr lang="vi-VN" altLang="en-US"/>
                      <a:t>ảnh</a:t>
                    </a:r>
                    <a:endParaRPr lang="vi-VN" altLang="en-US"/>
                  </a:p>
                </p:txBody>
              </p:sp>
              <p:sp>
                <p:nvSpPr>
                  <p:cNvPr id="10" name="Rectangles 9"/>
                  <p:cNvSpPr/>
                  <p:nvPr/>
                </p:nvSpPr>
                <p:spPr>
                  <a:xfrm>
                    <a:off x="2182" y="3980"/>
                    <a:ext cx="7292" cy="733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vi-VN" altLang="en-US"/>
                      <a:t>Trích xuất thông tin từ ảnh bảo hiểm y </a:t>
                    </a:r>
                    <a:r>
                      <a:rPr lang="vi-VN" altLang="en-US"/>
                      <a:t>tế</a:t>
                    </a:r>
                    <a:endParaRPr lang="vi-VN" altLang="en-US"/>
                  </a:p>
                </p:txBody>
              </p:sp>
            </p:grpSp>
            <p:sp>
              <p:nvSpPr>
                <p:cNvPr id="16" name="Rectangles 15"/>
                <p:cNvSpPr/>
                <p:nvPr/>
              </p:nvSpPr>
              <p:spPr>
                <a:xfrm>
                  <a:off x="5537" y="2168"/>
                  <a:ext cx="7292" cy="733"/>
                </a:xfrm>
                <a:prstGeom prst="rect">
                  <a:avLst/>
                </a:prstGeom>
                <a:grp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vi-VN" altLang="en-US"/>
                    <a:t>Lựa chọn ngày giờ phù hợp để chọn </a:t>
                  </a:r>
                  <a:r>
                    <a:rPr lang="vi-VN" altLang="en-US"/>
                    <a:t>lịch</a:t>
                  </a:r>
                  <a:endParaRPr lang="vi-VN" altLang="en-US"/>
                </a:p>
              </p:txBody>
            </p:sp>
          </p:grpSp>
          <p:sp>
            <p:nvSpPr>
              <p:cNvPr id="22" name="Rectangles 21"/>
              <p:cNvSpPr/>
              <p:nvPr/>
            </p:nvSpPr>
            <p:spPr>
              <a:xfrm>
                <a:off x="5119" y="2450"/>
                <a:ext cx="7761" cy="3856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cxnSp>
          <p:nvCxnSpPr>
            <p:cNvPr id="25" name="Straight Arrow Connector 24"/>
            <p:cNvCxnSpPr/>
            <p:nvPr/>
          </p:nvCxnSpPr>
          <p:spPr>
            <a:xfrm>
              <a:off x="4724" y="4295"/>
              <a:ext cx="459" cy="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214" y="4493"/>
              <a:ext cx="459" cy="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8" name="Text Box 27"/>
          <p:cNvSpPr txBox="1"/>
          <p:nvPr/>
        </p:nvSpPr>
        <p:spPr>
          <a:xfrm>
            <a:off x="1551940" y="4911090"/>
            <a:ext cx="5582285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- Một số chức năng khác :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Hủy lịch khám bệnh đã đặt từ trước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</a:rPr>
              <a:t>+ Gửi mail đóng góp cho website</a:t>
            </a:r>
            <a:endParaRPr lang="vi-V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lt"/>
                <a:sym typeface="+mn-ea"/>
              </a:rPr>
              <a:t>Cơ sở lý thuyết</a:t>
            </a:r>
            <a:endParaRPr lang="vi-VN" altLang="en-US" sz="40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lt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551940" y="1879600"/>
            <a:ext cx="9524335" cy="4668438"/>
            <a:chOff x="2150" y="2079"/>
            <a:chExt cx="15730" cy="8389"/>
          </a:xfrm>
        </p:grpSpPr>
        <p:pic>
          <p:nvPicPr>
            <p:cNvPr id="21" name="image13.jpeg" descr="https://images.viblo.asia/full/963815a3-930b-4f0b-9897-55fd9215458c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2" y="3048"/>
              <a:ext cx="6522" cy="3503"/>
            </a:xfrm>
            <a:prstGeom prst="rect">
              <a:avLst/>
            </a:prstGeom>
          </p:spPr>
        </p:pic>
        <p:sp>
          <p:nvSpPr>
            <p:cNvPr id="2" name="Text Box 1"/>
            <p:cNvSpPr txBox="1"/>
            <p:nvPr/>
          </p:nvSpPr>
          <p:spPr>
            <a:xfrm>
              <a:off x="10579" y="2079"/>
              <a:ext cx="6637" cy="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chemeClr val="accent1">
                      <a:lumMod val="50000"/>
                    </a:schemeClr>
                  </a:solidFill>
                </a:rPr>
                <a:t>Các phiên bản YOLOv5</a:t>
              </a:r>
              <a:endParaRPr 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" name="Text Box 2"/>
            <p:cNvSpPr txBox="1"/>
            <p:nvPr/>
          </p:nvSpPr>
          <p:spPr>
            <a:xfrm>
              <a:off x="2444" y="2079"/>
              <a:ext cx="8863" cy="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chemeClr val="accent1">
                      <a:lumMod val="50000"/>
                    </a:schemeClr>
                  </a:solidFill>
                </a:rPr>
                <a:t>You Only Look Once – YOLO</a:t>
              </a:r>
              <a:endParaRPr 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35" name="image20.jpe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2" y="2944"/>
              <a:ext cx="7823" cy="33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Rectangles 17"/>
            <p:cNvSpPr/>
            <p:nvPr/>
          </p:nvSpPr>
          <p:spPr>
            <a:xfrm>
              <a:off x="2150" y="6930"/>
              <a:ext cx="15297" cy="35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6412" y="6930"/>
              <a:ext cx="6851" cy="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chemeClr val="accent1">
                      <a:lumMod val="50000"/>
                    </a:schemeClr>
                  </a:solidFill>
                </a:rPr>
                <a:t>Các phương pháp đánh giá</a:t>
              </a:r>
              <a:endParaRPr 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2444" y="7799"/>
              <a:ext cx="5175" cy="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accent5">
                      <a:lumMod val="75000"/>
                    </a:schemeClr>
                  </a:solidFill>
                </a:rPr>
                <a:t>Intersection over Union</a:t>
              </a:r>
              <a:endParaRPr 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2444" y="8682"/>
              <a:ext cx="4697" cy="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accent5">
                      <a:lumMod val="75000"/>
                    </a:schemeClr>
                  </a:solidFill>
                </a:rPr>
                <a:t>Confusion Matrix</a:t>
              </a:r>
              <a:endParaRPr 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2444" y="9565"/>
              <a:ext cx="4376" cy="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accent5">
                      <a:lumMod val="75000"/>
                    </a:schemeClr>
                  </a:solidFill>
                </a:rPr>
                <a:t>Precision và Recall</a:t>
              </a:r>
              <a:endParaRPr 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7991" y="8338"/>
              <a:ext cx="2588" cy="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accent5">
                      <a:lumMod val="75000"/>
                    </a:schemeClr>
                  </a:solidFill>
                </a:rPr>
                <a:t>F1-Score</a:t>
              </a:r>
              <a:endParaRPr 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7991" y="9169"/>
              <a:ext cx="3772" cy="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accent5">
                      <a:lumMod val="75000"/>
                    </a:schemeClr>
                  </a:solidFill>
                </a:rPr>
                <a:t>Average Precision</a:t>
              </a:r>
              <a:endParaRPr 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12091" y="9181"/>
              <a:ext cx="5789" cy="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accent5">
                      <a:lumMod val="75000"/>
                    </a:schemeClr>
                  </a:solidFill>
                </a:rPr>
                <a:t>Overfitting – Underfitting</a:t>
              </a:r>
              <a:endParaRPr 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2064" y="8352"/>
              <a:ext cx="4722" cy="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accent5">
                      <a:lumMod val="75000"/>
                    </a:schemeClr>
                  </a:solidFill>
                </a:rPr>
                <a:t>Gradient Descent</a:t>
              </a:r>
              <a:endParaRPr 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367369" y="1271270"/>
            <a:ext cx="53664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2.1 Yolov5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214120" y="4685030"/>
          <a:ext cx="3904615" cy="190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725"/>
                <a:gridCol w="812800"/>
                <a:gridCol w="1174750"/>
                <a:gridCol w="1196340"/>
              </a:tblGrid>
              <a:tr h="325120"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Actual Values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 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 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Positive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Negative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00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Predicted Values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effectLst/>
                          <a:cs typeface="+mn-lt"/>
                        </a:rPr>
                        <a:t>Positive</a:t>
                      </a:r>
                      <a:endParaRPr lang="en-US" sz="1600" b="0">
                        <a:effectLst/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 True Positive (TP)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6E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 False Positive (FP)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5D6"/>
                    </a:solidFill>
                  </a:tcPr>
                </a:tc>
              </a:tr>
              <a:tr h="667385"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ap="flat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Negative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 False Negative (FN)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cs typeface="+mn-lt"/>
                        </a:rPr>
                        <a:t> True Negative (TN)</a:t>
                      </a:r>
                      <a:endParaRPr lang="en-US" sz="1600" b="0">
                        <a:ea typeface="Times New Roman" panose="02020603050405020304" charset="0"/>
                        <a:cs typeface="+mn-lt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6EE"/>
                    </a:solidFill>
                  </a:tcPr>
                </a:tc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038860" y="1773555"/>
            <a:ext cx="10222230" cy="4822825"/>
            <a:chOff x="1389" y="2208"/>
            <a:chExt cx="16472" cy="8057"/>
          </a:xfrm>
        </p:grpSpPr>
        <p:sp>
          <p:nvSpPr>
            <p:cNvPr id="11" name="Text Box 10"/>
            <p:cNvSpPr txBox="1"/>
            <p:nvPr/>
          </p:nvSpPr>
          <p:spPr>
            <a:xfrm>
              <a:off x="1389" y="2208"/>
              <a:ext cx="5175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chemeClr val="accent5">
                      <a:lumMod val="75000"/>
                    </a:schemeClr>
                  </a:solidFill>
                </a:rPr>
                <a:t>Intersection over Union</a:t>
              </a:r>
              <a:endParaRPr lang="en-US" sz="24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519" y="6183"/>
              <a:ext cx="4697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chemeClr val="accent5">
                      <a:lumMod val="75000"/>
                    </a:schemeClr>
                  </a:solidFill>
                </a:rPr>
                <a:t>Confusion Matrix</a:t>
              </a:r>
              <a:endParaRPr lang="en-US" sz="24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8555" y="2309"/>
              <a:ext cx="4376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chemeClr val="accent5">
                      <a:lumMod val="75000"/>
                    </a:schemeClr>
                  </a:solidFill>
                </a:rPr>
                <a:t>Precision và Recall</a:t>
              </a:r>
              <a:endParaRPr lang="en-US" sz="24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4800" y="2309"/>
              <a:ext cx="2588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chemeClr val="accent5">
                      <a:lumMod val="75000"/>
                    </a:schemeClr>
                  </a:solidFill>
                </a:rPr>
                <a:t>F1-Score</a:t>
              </a:r>
              <a:endParaRPr lang="en-US" sz="24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9011" y="6160"/>
              <a:ext cx="5789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chemeClr val="accent5">
                      <a:lumMod val="75000"/>
                    </a:schemeClr>
                  </a:solidFill>
                </a:rPr>
                <a:t>Overfitting – Underfitting</a:t>
              </a:r>
              <a:endParaRPr lang="en-US" sz="24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41" name="image23.jpe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9" y="3058"/>
              <a:ext cx="6266" cy="296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aphicFrame>
          <p:nvGraphicFramePr>
            <p:cNvPr id="2" name="Object -2147482623"/>
            <p:cNvGraphicFramePr>
              <a:graphicFrameLocks noChangeAspect="1"/>
            </p:cNvGraphicFramePr>
            <p:nvPr/>
          </p:nvGraphicFramePr>
          <p:xfrm>
            <a:off x="8555" y="3233"/>
            <a:ext cx="4722" cy="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3" imgW="2565400" imgH="393700" progId="Equation.KSEE3">
                    <p:embed/>
                  </p:oleObj>
                </mc:Choice>
                <mc:Fallback>
                  <p:oleObj name="" r:id="rId3" imgW="2565400" imgH="393700" progId="Equation.KSEE3">
                    <p:embed/>
                    <p:pic>
                      <p:nvPicPr>
                        <p:cNvPr id="0" name="Picture 30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555" y="3233"/>
                          <a:ext cx="4722" cy="7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-2147482622"/>
            <p:cNvGraphicFramePr>
              <a:graphicFrameLocks noChangeAspect="1"/>
            </p:cNvGraphicFramePr>
            <p:nvPr/>
          </p:nvGraphicFramePr>
          <p:xfrm>
            <a:off x="8767" y="4438"/>
            <a:ext cx="4298" cy="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2438400" imgH="419100" progId="Equation.KSEE3">
                    <p:embed/>
                  </p:oleObj>
                </mc:Choice>
                <mc:Fallback>
                  <p:oleObj name="" r:id="rId5" imgW="2438400" imgH="419100" progId="Equation.KSEE3">
                    <p:embed/>
                    <p:pic>
                      <p:nvPicPr>
                        <p:cNvPr id="0" name="Picture 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767" y="4438"/>
                          <a:ext cx="4298" cy="7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-2147482621"/>
            <p:cNvGraphicFramePr>
              <a:graphicFrameLocks noChangeAspect="1"/>
            </p:cNvGraphicFramePr>
            <p:nvPr/>
          </p:nvGraphicFramePr>
          <p:xfrm>
            <a:off x="13987" y="3404"/>
            <a:ext cx="3874" cy="1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7" imgW="1955800" imgH="812800" progId="Equation.KSEE3">
                    <p:embed/>
                  </p:oleObj>
                </mc:Choice>
                <mc:Fallback>
                  <p:oleObj name="" r:id="rId7" imgW="1955800" imgH="812800" progId="Equation.KSEE3">
                    <p:embed/>
                    <p:pic>
                      <p:nvPicPr>
                        <p:cNvPr id="0" name="Picture 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987" y="3404"/>
                          <a:ext cx="3874" cy="15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7" name="image31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7" y="7219"/>
              <a:ext cx="8076" cy="3046"/>
            </a:xfrm>
            <a:prstGeom prst="rect">
              <a:avLst/>
            </a:prstGeom>
          </p:spPr>
        </p:pic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  <a:endParaRPr lang="vi-VN" altLang="en-US" sz="40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978114" y="1249680"/>
            <a:ext cx="536644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2.2 Phương pháp đánh giá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365885" y="1886585"/>
            <a:ext cx="2970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Average Precision</a:t>
            </a:r>
            <a:endParaRPr 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85" y="2512695"/>
            <a:ext cx="5283200" cy="24307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-2147482614"/>
          <p:cNvGraphicFramePr>
            <a:graphicFrameLocks noChangeAspect="1"/>
          </p:cNvGraphicFramePr>
          <p:nvPr/>
        </p:nvGraphicFramePr>
        <p:xfrm>
          <a:off x="5071110" y="1864360"/>
          <a:ext cx="2049780" cy="50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2" imgW="1956435" imgH="509905" progId="Equation.KSEE3">
                  <p:embed/>
                </p:oleObj>
              </mc:Choice>
              <mc:Fallback>
                <p:oleObj name="" r:id="rId2" imgW="1956435" imgH="509905" progId="Equation.KSEE3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1110" y="1864360"/>
                        <a:ext cx="2049780" cy="50292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95" y="2515870"/>
            <a:ext cx="4929505" cy="24339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ct -2147482620"/>
          <p:cNvGraphicFramePr>
            <a:graphicFrameLocks noChangeAspect="1"/>
          </p:cNvGraphicFramePr>
          <p:nvPr/>
        </p:nvGraphicFramePr>
        <p:xfrm>
          <a:off x="1896110" y="5313045"/>
          <a:ext cx="8670925" cy="116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949700" imgH="634365" progId="Equation.KSEE3">
                  <p:embed/>
                </p:oleObj>
              </mc:Choice>
              <mc:Fallback>
                <p:oleObj name="" r:id="rId5" imgW="3949700" imgH="634365" progId="Equation.KSEE3">
                  <p:embed/>
                  <p:pic>
                    <p:nvPicPr>
                      <p:cNvPr id="0" name="Picture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6110" y="5313045"/>
                        <a:ext cx="8670925" cy="116713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  <a:endParaRPr lang="vi-VN" altLang="en-US" sz="40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pic>
        <p:nvPicPr>
          <p:cNvPr id="6" name="image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77900" y="1249680"/>
            <a:ext cx="536638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2.2 Phương pháp đánh giá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63395" y="444500"/>
            <a:ext cx="9168765" cy="628650"/>
          </a:xfrm>
        </p:spPr>
        <p:txBody>
          <a:bodyPr vert="horz" wrap="square" lIns="91440" tIns="45720" rIns="91440" bIns="45720" anchor="ctr" anchorCtr="0">
            <a:noAutofit/>
          </a:bodyPr>
          <a:p>
            <a:pPr algn="l"/>
            <a:r>
              <a:rPr 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2. </a:t>
            </a:r>
            <a:r>
              <a:rPr lang="vi-VN" altLang="en-US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Cơ sở lý thuyết</a:t>
            </a:r>
            <a:endParaRPr lang="vi-VN" altLang="en-US" sz="40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pic>
        <p:nvPicPr>
          <p:cNvPr id="6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02640" y="4592955"/>
            <a:ext cx="988250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2.3 Bài toán nhận diện chữ </a:t>
            </a:r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viết OCR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977900" y="1249680"/>
            <a:ext cx="536638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vi-VN" altLang="en-US" sz="30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2.2 Phương pháp đánh giá</a:t>
            </a:r>
            <a:endParaRPr lang="vi-VN" altLang="en-US" sz="30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82675" y="1896745"/>
            <a:ext cx="4707215" cy="2556009"/>
            <a:chOff x="9122" y="3118"/>
            <a:chExt cx="7915" cy="4669"/>
          </a:xfrm>
        </p:grpSpPr>
        <p:sp>
          <p:nvSpPr>
            <p:cNvPr id="22" name="Text Box 21"/>
            <p:cNvSpPr txBox="1"/>
            <p:nvPr/>
          </p:nvSpPr>
          <p:spPr>
            <a:xfrm>
              <a:off x="10601" y="3118"/>
              <a:ext cx="4293" cy="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chemeClr val="accent5">
                      <a:lumMod val="75000"/>
                    </a:schemeClr>
                  </a:solidFill>
                </a:rPr>
                <a:t>Gradient Descent</a:t>
              </a:r>
              <a:endParaRPr lang="en-US" sz="24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23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2" y="3930"/>
              <a:ext cx="7419" cy="3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 Box 23"/>
            <p:cNvSpPr txBox="1"/>
            <p:nvPr/>
          </p:nvSpPr>
          <p:spPr>
            <a:xfrm>
              <a:off x="9122" y="7059"/>
              <a:ext cx="7915" cy="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Local minimum và global minimum</a:t>
              </a:r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endParaRPr lang="en-US" sz="2000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25" name="image34.jpeg"/>
          <p:cNvPicPr>
            <a:picLocks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217920" y="2416810"/>
            <a:ext cx="5008880" cy="156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 Box 25"/>
          <p:cNvSpPr txBox="1"/>
          <p:nvPr/>
        </p:nvSpPr>
        <p:spPr>
          <a:xfrm>
            <a:off x="1165225" y="514667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-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AttentionOCR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SimSun" panose="02010600030101010101" pitchFamily="2" charset="-122"/>
              <a:sym typeface="+mn-ea"/>
            </a:endParaRPr>
          </a:p>
          <a:p>
            <a:pPr indent="0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-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TransformerOCR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SimSun" panose="02010600030101010101" pitchFamily="2" charset="-122"/>
              <a:sym typeface="+mn-ea"/>
            </a:endParaRPr>
          </a:p>
          <a:p>
            <a:pPr indent="0" algn="l">
              <a:lnSpc>
                <a:spcPct val="150000"/>
              </a:lnSpc>
            </a:pPr>
            <a:r>
              <a:rPr lang="vi-VN" altLang="en-US" sz="20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- Thư viện OCR trong Python</a:t>
            </a:r>
            <a:endParaRPr lang="vi-VN" altLang="en-US" sz="200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SimSun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243455" y="444500"/>
            <a:ext cx="9275445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3</a:t>
            </a:r>
            <a:r>
              <a:rPr 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 </a:t>
            </a:r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Xây </a:t>
            </a:r>
            <a:r>
              <a:rPr lang="vi-VN" altLang="en-US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dựng tập dữ liệu</a:t>
            </a:r>
            <a:endParaRPr lang="vi-VN" altLang="en-US" noProof="0" dirty="0" err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48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55" y="1480820"/>
            <a:ext cx="7676515" cy="86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7191375" y="3893185"/>
            <a:ext cx="4370705" cy="2788164"/>
            <a:chOff x="9811" y="4941"/>
            <a:chExt cx="8707" cy="5277"/>
          </a:xfrm>
        </p:grpSpPr>
        <p:pic>
          <p:nvPicPr>
            <p:cNvPr id="45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1" y="4941"/>
              <a:ext cx="7789" cy="4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 Box 1"/>
            <p:cNvSpPr txBox="1"/>
            <p:nvPr/>
          </p:nvSpPr>
          <p:spPr>
            <a:xfrm>
              <a:off x="9811" y="9463"/>
              <a:ext cx="8707" cy="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Phân chia tập dữ liệu</a:t>
              </a:r>
              <a:endParaRPr lang="en-US" sz="2000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72605" y="2759075"/>
            <a:ext cx="4519930" cy="830124"/>
            <a:chOff x="9173" y="2957"/>
            <a:chExt cx="8707" cy="1576"/>
          </a:xfrm>
        </p:grpSpPr>
        <p:pic>
          <p:nvPicPr>
            <p:cNvPr id="32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03" y="2957"/>
              <a:ext cx="6495" cy="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 Box 2"/>
            <p:cNvSpPr txBox="1"/>
            <p:nvPr/>
          </p:nvSpPr>
          <p:spPr>
            <a:xfrm>
              <a:off x="9173" y="3776"/>
              <a:ext cx="8707" cy="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Dữ liệu trong file txt</a:t>
              </a:r>
              <a:endParaRPr lang="en-US" sz="2000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76960" y="2848610"/>
            <a:ext cx="5299075" cy="3598637"/>
            <a:chOff x="1159" y="4458"/>
            <a:chExt cx="9537" cy="6108"/>
          </a:xfrm>
        </p:grpSpPr>
        <p:sp>
          <p:nvSpPr>
            <p:cNvPr id="21" name="Text Box 20"/>
            <p:cNvSpPr txBox="1"/>
            <p:nvPr/>
          </p:nvSpPr>
          <p:spPr>
            <a:xfrm>
              <a:off x="1159" y="9889"/>
              <a:ext cx="8707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 i="1">
                  <a:solidFill>
                    <a:schemeClr val="accent1">
                      <a:lumMod val="50000"/>
                    </a:schemeClr>
                  </a:solidFill>
                </a:rPr>
                <a:t> Tăng cường dữ liệu hình ảnh</a:t>
              </a:r>
              <a:endParaRPr lang="en-US" sz="2000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478" y="4458"/>
              <a:ext cx="9218" cy="2560"/>
              <a:chOff x="1159" y="4333"/>
              <a:chExt cx="9062" cy="19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4182" y="4333"/>
                <a:ext cx="6039" cy="1900"/>
                <a:chOff x="1696" y="4159"/>
                <a:chExt cx="8438" cy="2017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96" y="4159"/>
                  <a:ext cx="4214" cy="2017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1" y="4191"/>
                  <a:ext cx="4223" cy="1966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9" y="4363"/>
                <a:ext cx="1714" cy="1707"/>
              </a:xfrm>
              <a:prstGeom prst="rect">
                <a:avLst/>
              </a:prstGeom>
            </p:spPr>
          </p:pic>
          <p:sp>
            <p:nvSpPr>
              <p:cNvPr id="17" name="Right Arrow 16"/>
              <p:cNvSpPr/>
              <p:nvPr/>
            </p:nvSpPr>
            <p:spPr>
              <a:xfrm>
                <a:off x="3175" y="5132"/>
                <a:ext cx="699" cy="228"/>
              </a:xfrm>
              <a:prstGeom prst="right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" y="6873"/>
              <a:ext cx="9297" cy="2768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/>
          <p:nvPr/>
        </p:nvCxnSpPr>
        <p:spPr>
          <a:xfrm>
            <a:off x="6848475" y="2640330"/>
            <a:ext cx="10160" cy="3806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image1.png"/>
          <p:cNvPicPr>
            <a:picLocks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3865" y="288925"/>
            <a:ext cx="922020" cy="939800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655445" y="444500"/>
            <a:ext cx="10330180" cy="628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algn="l"/>
            <a:r>
              <a:rPr lang="vi-VN" alt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4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  <a:sym typeface="+mn-ea"/>
              </a:rPr>
              <a:t>. </a:t>
            </a:r>
            <a:r>
              <a:rPr lang="en-US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Xây dựng mô hình</a:t>
            </a:r>
            <a:endParaRPr lang="vi-VN" altLang="en-US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1940" y="1228725"/>
            <a:ext cx="967486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25" y="1296035"/>
            <a:ext cx="7231380" cy="1249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578485" y="2563495"/>
            <a:ext cx="4796790" cy="4175760"/>
            <a:chOff x="207" y="4009"/>
            <a:chExt cx="7554" cy="6576"/>
          </a:xfrm>
        </p:grpSpPr>
        <p:pic>
          <p:nvPicPr>
            <p:cNvPr id="66" name="Picture 20"/>
            <p:cNvPicPr>
              <a:picLocks noChangeAspect="1"/>
            </p:cNvPicPr>
            <p:nvPr/>
          </p:nvPicPr>
          <p:blipFill>
            <a:blip r:embed="rId3"/>
            <a:srcRect r="885"/>
            <a:stretch>
              <a:fillRect/>
            </a:stretch>
          </p:blipFill>
          <p:spPr>
            <a:xfrm>
              <a:off x="1058" y="4475"/>
              <a:ext cx="5855" cy="2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rcRect r="1644" b="8239"/>
            <a:stretch>
              <a:fillRect/>
            </a:stretch>
          </p:blipFill>
          <p:spPr>
            <a:xfrm>
              <a:off x="1058" y="7881"/>
              <a:ext cx="5854" cy="2704"/>
            </a:xfrm>
            <a:prstGeom prst="rect">
              <a:avLst/>
            </a:prstGeom>
          </p:spPr>
        </p:pic>
        <p:sp>
          <p:nvSpPr>
            <p:cNvPr id="21" name="Text Box 20"/>
            <p:cNvSpPr txBox="1"/>
            <p:nvPr/>
          </p:nvSpPr>
          <p:spPr>
            <a:xfrm>
              <a:off x="207" y="7301"/>
              <a:ext cx="75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Phát hiện vùng cần trích xuất thông tin</a:t>
              </a:r>
              <a:endParaRPr lang="vi-VN" altLang="en-US" i="1">
                <a:solidFill>
                  <a:schemeClr val="accent1">
                    <a:lumMod val="50000"/>
                  </a:schemeClr>
                </a:solidFill>
                <a:sym typeface="+mn-ea"/>
              </a:endParaRP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762" y="4009"/>
              <a:ext cx="44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Phát hiện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bệnh da liễu</a:t>
              </a:r>
              <a:endParaRPr lang="vi-VN" altLang="en-US" i="1">
                <a:solidFill>
                  <a:schemeClr val="accent1">
                    <a:lumMod val="50000"/>
                  </a:schemeClr>
                </a:solidFill>
                <a:sym typeface="+mn-ea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99075" y="2610485"/>
            <a:ext cx="5946140" cy="3789045"/>
            <a:chOff x="8206" y="4617"/>
            <a:chExt cx="9364" cy="5967"/>
          </a:xfrm>
        </p:grpSpPr>
        <p:pic>
          <p:nvPicPr>
            <p:cNvPr id="67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6" y="5399"/>
              <a:ext cx="9335" cy="4321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69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6" y="10010"/>
              <a:ext cx="9365" cy="575"/>
            </a:xfrm>
            <a:prstGeom prst="rect">
              <a:avLst/>
            </a:prstGeom>
            <a:noFill/>
            <a:ln w="3175">
              <a:noFill/>
            </a:ln>
          </p:spPr>
        </p:pic>
        <p:sp>
          <p:nvSpPr>
            <p:cNvPr id="10" name="Text Box 9"/>
            <p:cNvSpPr txBox="1"/>
            <p:nvPr/>
          </p:nvSpPr>
          <p:spPr>
            <a:xfrm>
              <a:off x="8997" y="4617"/>
              <a:ext cx="7555" cy="58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Phiên huấn luyện và lưu trọng </a:t>
              </a:r>
              <a:r>
                <a:rPr lang="vi-VN" altLang="en-US" i="1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số</a:t>
              </a:r>
              <a:endParaRPr lang="vi-VN" altLang="en-US" i="1">
                <a:solidFill>
                  <a:schemeClr val="accent1">
                    <a:lumMod val="50000"/>
                  </a:schemeClr>
                </a:solidFill>
                <a:sym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3808</Words>
  <Application>WPS Presentation</Application>
  <PresentationFormat>Widescreen</PresentationFormat>
  <Paragraphs>377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SimSun</vt:lpstr>
      <vt:lpstr>Wingdings</vt:lpstr>
      <vt:lpstr>Calibri</vt:lpstr>
      <vt:lpstr>Times New Roman</vt:lpstr>
      <vt:lpstr>Microsoft YaHei</vt:lpstr>
      <vt:lpstr>Arial Unicode MS</vt:lpstr>
      <vt:lpstr>Calibri Light</vt:lpstr>
      <vt:lpstr>Office Theme</vt:lpstr>
      <vt:lpstr>Equation.KSEE3</vt:lpstr>
      <vt:lpstr>Equation.KSEE3</vt:lpstr>
      <vt:lpstr>Equation.KSEE3</vt:lpstr>
      <vt:lpstr>Equation.KSEE3</vt:lpstr>
      <vt:lpstr>Equation.KSEE3</vt:lpstr>
      <vt:lpstr>ĐẠI HỌC QUỐC GIA THÀNH PHỐ HỒ CHÍ MINH TRƯỜNG ĐẠI HỌC BÁCH KHOA KHOA ĐIỆN – ĐIỆN TỬ  BỘ MÔN VIỄN THÔNG</vt:lpstr>
      <vt:lpstr>Nội dung</vt:lpstr>
      <vt:lpstr>1. Giới thiệu tổng quan</vt:lpstr>
      <vt:lpstr>2. Cơ sở lý thuyết</vt:lpstr>
      <vt:lpstr>2. Cơ sở lý thuyết</vt:lpstr>
      <vt:lpstr>2. Cơ sở lý thuyết</vt:lpstr>
      <vt:lpstr>2. Cơ sở lý thuyết</vt:lpstr>
      <vt:lpstr>3. Xây dựng tập dữ liệu</vt:lpstr>
      <vt:lpstr>4. Xây dựng mô hình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6. Kết luận và hướng phát triển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QUỐC GIA THÀNH PHỐ HỒ CHÍ MINH TRƯỜNG ĐẠI HỌC BÁCH KHOA KHOA ĐIỆN – ĐIỆN TỬ  BỘ MÔN VIỄN THÔNG</dc:title>
  <dc:creator/>
  <cp:lastModifiedBy>giagi</cp:lastModifiedBy>
  <cp:revision>26</cp:revision>
  <dcterms:created xsi:type="dcterms:W3CDTF">2023-07-11T13:02:00Z</dcterms:created>
  <dcterms:modified xsi:type="dcterms:W3CDTF">2023-12-13T06:03:42Z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5B4F1D0AED2042338E2263C56E070631</vt:lpwstr>
  </property>
  <property fmtid="{D5CDD505-2E9C-101B-9397-08002B2CF9AE}" pid="3" name="KSOProductBuildVer">
    <vt:lpwstr>1033-12.2.0.13306</vt:lpwstr>
  </property>
</Properties>
</file>